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6" r:id="rId3"/>
    <p:sldMasterId id="2147483702" r:id="rId4"/>
    <p:sldMasterId id="2147483704" r:id="rId5"/>
  </p:sldMasterIdLst>
  <p:notesMasterIdLst>
    <p:notesMasterId r:id="rId12"/>
  </p:notesMasterIdLst>
  <p:handoutMasterIdLst>
    <p:handoutMasterId r:id="rId13"/>
  </p:handoutMasterIdLst>
  <p:sldIdLst>
    <p:sldId id="330" r:id="rId6"/>
    <p:sldId id="355" r:id="rId7"/>
    <p:sldId id="357" r:id="rId8"/>
    <p:sldId id="358" r:id="rId9"/>
    <p:sldId id="359" r:id="rId10"/>
    <p:sldId id="356" r:id="rId11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D8A"/>
    <a:srgbClr val="00609D"/>
    <a:srgbClr val="666666"/>
    <a:srgbClr val="D8A9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0206" autoAdjust="0"/>
  </p:normalViewPr>
  <p:slideViewPr>
    <p:cSldViewPr>
      <p:cViewPr varScale="1">
        <p:scale>
          <a:sx n="62" d="100"/>
          <a:sy n="62" d="100"/>
        </p:scale>
        <p:origin x="-13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79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E6CC4A-51C3-490D-BF2F-154A291BB9D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C7AF82B-BAB5-4584-BC9E-7519E0DBD9AA}">
      <dgm:prSet phldrT="[Testo]"/>
      <dgm:spPr/>
      <dgm:t>
        <a:bodyPr/>
        <a:lstStyle/>
        <a:p>
          <a:r>
            <a:rPr lang="it-IT" dirty="0" smtClean="0">
              <a:latin typeface="Arial Narrow" panose="020B0606020202030204" pitchFamily="34" charset="0"/>
            </a:rPr>
            <a:t>Individuali </a:t>
          </a:r>
          <a:endParaRPr lang="it-IT" dirty="0">
            <a:latin typeface="Arial Narrow" panose="020B0606020202030204" pitchFamily="34" charset="0"/>
          </a:endParaRPr>
        </a:p>
      </dgm:t>
    </dgm:pt>
    <dgm:pt modelId="{06B776D0-62B9-460F-B28F-B3873E4A3F89}" type="parTrans" cxnId="{1FDEB7FD-91A1-43C7-8956-4E5A4A07BE87}">
      <dgm:prSet/>
      <dgm:spPr/>
      <dgm:t>
        <a:bodyPr/>
        <a:lstStyle/>
        <a:p>
          <a:endParaRPr lang="it-IT">
            <a:latin typeface="Arial Narrow" panose="020B0606020202030204" pitchFamily="34" charset="0"/>
          </a:endParaRPr>
        </a:p>
      </dgm:t>
    </dgm:pt>
    <dgm:pt modelId="{D8191ACA-CA64-44D2-8058-568E43295DDC}" type="sibTrans" cxnId="{1FDEB7FD-91A1-43C7-8956-4E5A4A07BE87}">
      <dgm:prSet/>
      <dgm:spPr/>
      <dgm:t>
        <a:bodyPr/>
        <a:lstStyle/>
        <a:p>
          <a:endParaRPr lang="it-IT">
            <a:latin typeface="Arial Narrow" panose="020B0606020202030204" pitchFamily="34" charset="0"/>
          </a:endParaRPr>
        </a:p>
      </dgm:t>
    </dgm:pt>
    <dgm:pt modelId="{05BDDD15-77EE-4CB7-B9F3-3FCCD09DFA6D}">
      <dgm:prSet phldrT="[Testo]" custT="1"/>
      <dgm:spPr/>
      <dgm:t>
        <a:bodyPr/>
        <a:lstStyle/>
        <a:p>
          <a:r>
            <a:rPr lang="it-IT" sz="2800" dirty="0" smtClean="0">
              <a:latin typeface="Arial Narrow" panose="020B0606020202030204" pitchFamily="34" charset="0"/>
            </a:rPr>
            <a:t>Autostima</a:t>
          </a:r>
          <a:endParaRPr lang="it-IT" sz="2800" dirty="0">
            <a:latin typeface="Arial Narrow" panose="020B0606020202030204" pitchFamily="34" charset="0"/>
          </a:endParaRPr>
        </a:p>
      </dgm:t>
    </dgm:pt>
    <dgm:pt modelId="{94609EFE-6E1A-443F-82CB-C4C94A942B8A}" type="parTrans" cxnId="{D56467C6-9AEE-40DA-A432-0F4B08D7C300}">
      <dgm:prSet/>
      <dgm:spPr/>
      <dgm:t>
        <a:bodyPr/>
        <a:lstStyle/>
        <a:p>
          <a:endParaRPr lang="it-IT">
            <a:latin typeface="Arial Narrow" panose="020B0606020202030204" pitchFamily="34" charset="0"/>
          </a:endParaRPr>
        </a:p>
      </dgm:t>
    </dgm:pt>
    <dgm:pt modelId="{7C77551C-A3D6-44B3-BCA1-D4A8605E6099}" type="sibTrans" cxnId="{D56467C6-9AEE-40DA-A432-0F4B08D7C300}">
      <dgm:prSet/>
      <dgm:spPr/>
      <dgm:t>
        <a:bodyPr/>
        <a:lstStyle/>
        <a:p>
          <a:endParaRPr lang="it-IT">
            <a:latin typeface="Arial Narrow" panose="020B0606020202030204" pitchFamily="34" charset="0"/>
          </a:endParaRPr>
        </a:p>
      </dgm:t>
    </dgm:pt>
    <dgm:pt modelId="{AFE0D67C-0D54-4294-ACA1-C63344D41A52}">
      <dgm:prSet phldrT="[Testo]"/>
      <dgm:spPr/>
      <dgm:t>
        <a:bodyPr/>
        <a:lstStyle/>
        <a:p>
          <a:r>
            <a:rPr lang="it-IT" dirty="0" smtClean="0">
              <a:latin typeface="Arial Narrow" panose="020B0606020202030204" pitchFamily="34" charset="0"/>
            </a:rPr>
            <a:t>Relazionali </a:t>
          </a:r>
          <a:endParaRPr lang="it-IT" dirty="0">
            <a:latin typeface="Arial Narrow" panose="020B0606020202030204" pitchFamily="34" charset="0"/>
          </a:endParaRPr>
        </a:p>
      </dgm:t>
    </dgm:pt>
    <dgm:pt modelId="{73EB5F3A-E63C-44AD-AF65-60B857B7B033}" type="parTrans" cxnId="{59D7CBF1-28FA-42D1-983A-6EB6437F2632}">
      <dgm:prSet/>
      <dgm:spPr/>
      <dgm:t>
        <a:bodyPr/>
        <a:lstStyle/>
        <a:p>
          <a:endParaRPr lang="it-IT">
            <a:latin typeface="Arial Narrow" panose="020B0606020202030204" pitchFamily="34" charset="0"/>
          </a:endParaRPr>
        </a:p>
      </dgm:t>
    </dgm:pt>
    <dgm:pt modelId="{DF742EF4-C00F-4205-A4FE-195D5156E131}" type="sibTrans" cxnId="{59D7CBF1-28FA-42D1-983A-6EB6437F2632}">
      <dgm:prSet/>
      <dgm:spPr/>
      <dgm:t>
        <a:bodyPr/>
        <a:lstStyle/>
        <a:p>
          <a:endParaRPr lang="it-IT">
            <a:latin typeface="Arial Narrow" panose="020B0606020202030204" pitchFamily="34" charset="0"/>
          </a:endParaRPr>
        </a:p>
      </dgm:t>
    </dgm:pt>
    <dgm:pt modelId="{AD86A324-C138-43F6-BFD5-E76B8C5C5406}">
      <dgm:prSet phldrT="[Testo]"/>
      <dgm:spPr/>
      <dgm:t>
        <a:bodyPr/>
        <a:lstStyle/>
        <a:p>
          <a:r>
            <a:rPr lang="it-IT" dirty="0" smtClean="0">
              <a:latin typeface="Arial Narrow" panose="020B0606020202030204" pitchFamily="34" charset="0"/>
            </a:rPr>
            <a:t>Insegnanti e loro stili educativi e di insegnamento</a:t>
          </a:r>
          <a:endParaRPr lang="it-IT" dirty="0">
            <a:latin typeface="Arial Narrow" panose="020B0606020202030204" pitchFamily="34" charset="0"/>
          </a:endParaRPr>
        </a:p>
      </dgm:t>
    </dgm:pt>
    <dgm:pt modelId="{30CE0C6F-AC1C-4E62-A42E-EDB6E8AF0E8A}" type="parTrans" cxnId="{383C0E67-A96B-4980-9D28-6284E78BE184}">
      <dgm:prSet/>
      <dgm:spPr/>
      <dgm:t>
        <a:bodyPr/>
        <a:lstStyle/>
        <a:p>
          <a:endParaRPr lang="it-IT">
            <a:latin typeface="Arial Narrow" panose="020B0606020202030204" pitchFamily="34" charset="0"/>
          </a:endParaRPr>
        </a:p>
      </dgm:t>
    </dgm:pt>
    <dgm:pt modelId="{06067EAF-96FE-4F90-9BE6-09EC2545E842}" type="sibTrans" cxnId="{383C0E67-A96B-4980-9D28-6284E78BE184}">
      <dgm:prSet/>
      <dgm:spPr/>
      <dgm:t>
        <a:bodyPr/>
        <a:lstStyle/>
        <a:p>
          <a:endParaRPr lang="it-IT">
            <a:latin typeface="Arial Narrow" panose="020B0606020202030204" pitchFamily="34" charset="0"/>
          </a:endParaRPr>
        </a:p>
      </dgm:t>
    </dgm:pt>
    <dgm:pt modelId="{69F48B20-9D5C-4970-AECB-3B3D7BAB57E6}">
      <dgm:prSet phldrT="[Testo]" custT="1"/>
      <dgm:spPr/>
      <dgm:t>
        <a:bodyPr/>
        <a:lstStyle/>
        <a:p>
          <a:r>
            <a:rPr lang="it-IT" sz="2800" dirty="0" smtClean="0">
              <a:latin typeface="Arial Narrow" panose="020B0606020202030204" pitchFamily="34" charset="0"/>
            </a:rPr>
            <a:t>Autoefficacia scolastica</a:t>
          </a:r>
          <a:endParaRPr lang="it-IT" sz="2800" dirty="0">
            <a:latin typeface="Arial Narrow" panose="020B0606020202030204" pitchFamily="34" charset="0"/>
          </a:endParaRPr>
        </a:p>
      </dgm:t>
    </dgm:pt>
    <dgm:pt modelId="{CB4CEB24-5CC0-4972-961C-90F0D9F524FA}" type="parTrans" cxnId="{60F1EA1B-0436-4773-81DD-E5DBD0BA7089}">
      <dgm:prSet/>
      <dgm:spPr/>
      <dgm:t>
        <a:bodyPr/>
        <a:lstStyle/>
        <a:p>
          <a:endParaRPr lang="it-IT">
            <a:latin typeface="Arial Narrow" panose="020B0606020202030204" pitchFamily="34" charset="0"/>
          </a:endParaRPr>
        </a:p>
      </dgm:t>
    </dgm:pt>
    <dgm:pt modelId="{7C65D406-B1D6-4C67-96C7-20DEEF7961E5}" type="sibTrans" cxnId="{60F1EA1B-0436-4773-81DD-E5DBD0BA7089}">
      <dgm:prSet/>
      <dgm:spPr/>
      <dgm:t>
        <a:bodyPr/>
        <a:lstStyle/>
        <a:p>
          <a:endParaRPr lang="it-IT">
            <a:latin typeface="Arial Narrow" panose="020B0606020202030204" pitchFamily="34" charset="0"/>
          </a:endParaRPr>
        </a:p>
      </dgm:t>
    </dgm:pt>
    <dgm:pt modelId="{AFFEB348-1F52-4569-B00F-F10426506112}">
      <dgm:prSet phldrT="[Testo]" custT="1"/>
      <dgm:spPr/>
      <dgm:t>
        <a:bodyPr/>
        <a:lstStyle/>
        <a:p>
          <a:r>
            <a:rPr lang="it-IT" sz="2800" dirty="0" smtClean="0">
              <a:latin typeface="Arial Narrow" panose="020B0606020202030204" pitchFamily="34" charset="0"/>
            </a:rPr>
            <a:t>Motivazione </a:t>
          </a:r>
          <a:endParaRPr lang="it-IT" sz="2800" dirty="0">
            <a:latin typeface="Arial Narrow" panose="020B0606020202030204" pitchFamily="34" charset="0"/>
          </a:endParaRPr>
        </a:p>
      </dgm:t>
    </dgm:pt>
    <dgm:pt modelId="{86E1855C-DA4F-4EC5-9363-DF59D31B8980}" type="parTrans" cxnId="{A5001DAD-362F-42EC-8C65-69122B02E9D2}">
      <dgm:prSet/>
      <dgm:spPr/>
      <dgm:t>
        <a:bodyPr/>
        <a:lstStyle/>
        <a:p>
          <a:endParaRPr lang="it-IT">
            <a:latin typeface="Arial Narrow" panose="020B0606020202030204" pitchFamily="34" charset="0"/>
          </a:endParaRPr>
        </a:p>
      </dgm:t>
    </dgm:pt>
    <dgm:pt modelId="{27853749-F6DE-4851-88AE-5DB782FEF941}" type="sibTrans" cxnId="{A5001DAD-362F-42EC-8C65-69122B02E9D2}">
      <dgm:prSet/>
      <dgm:spPr/>
      <dgm:t>
        <a:bodyPr/>
        <a:lstStyle/>
        <a:p>
          <a:endParaRPr lang="it-IT">
            <a:latin typeface="Arial Narrow" panose="020B0606020202030204" pitchFamily="34" charset="0"/>
          </a:endParaRPr>
        </a:p>
      </dgm:t>
    </dgm:pt>
    <dgm:pt modelId="{0FB8280A-9FE4-437C-95BF-EBE34D879779}">
      <dgm:prSet phldrT="[Testo]"/>
      <dgm:spPr/>
      <dgm:t>
        <a:bodyPr/>
        <a:lstStyle/>
        <a:p>
          <a:r>
            <a:rPr lang="it-IT" dirty="0" smtClean="0">
              <a:latin typeface="Arial Narrow" panose="020B0606020202030204" pitchFamily="34" charset="0"/>
            </a:rPr>
            <a:t>Compagni </a:t>
          </a:r>
          <a:endParaRPr lang="it-IT" dirty="0">
            <a:latin typeface="Arial Narrow" panose="020B0606020202030204" pitchFamily="34" charset="0"/>
          </a:endParaRPr>
        </a:p>
      </dgm:t>
    </dgm:pt>
    <dgm:pt modelId="{723C1FCE-8870-4FB0-865B-E0320D66FCF5}" type="parTrans" cxnId="{475507A2-A2FC-4FB9-9FF2-F7E4FBA00F91}">
      <dgm:prSet/>
      <dgm:spPr/>
      <dgm:t>
        <a:bodyPr/>
        <a:lstStyle/>
        <a:p>
          <a:endParaRPr lang="it-IT">
            <a:latin typeface="Arial Narrow" panose="020B0606020202030204" pitchFamily="34" charset="0"/>
          </a:endParaRPr>
        </a:p>
      </dgm:t>
    </dgm:pt>
    <dgm:pt modelId="{7F2A716F-FF8D-4293-9A62-9B13087886BB}" type="sibTrans" cxnId="{475507A2-A2FC-4FB9-9FF2-F7E4FBA00F91}">
      <dgm:prSet/>
      <dgm:spPr/>
      <dgm:t>
        <a:bodyPr/>
        <a:lstStyle/>
        <a:p>
          <a:endParaRPr lang="it-IT">
            <a:latin typeface="Arial Narrow" panose="020B0606020202030204" pitchFamily="34" charset="0"/>
          </a:endParaRPr>
        </a:p>
      </dgm:t>
    </dgm:pt>
    <dgm:pt modelId="{D790F44A-C233-4249-8899-132DD8414085}">
      <dgm:prSet phldrT="[Testo]"/>
      <dgm:spPr/>
      <dgm:t>
        <a:bodyPr/>
        <a:lstStyle/>
        <a:p>
          <a:r>
            <a:rPr lang="it-IT" dirty="0" smtClean="0">
              <a:latin typeface="Arial Narrow" panose="020B0606020202030204" pitchFamily="34" charset="0"/>
            </a:rPr>
            <a:t>Clima di classe</a:t>
          </a:r>
          <a:endParaRPr lang="it-IT" dirty="0">
            <a:latin typeface="Arial Narrow" panose="020B0606020202030204" pitchFamily="34" charset="0"/>
          </a:endParaRPr>
        </a:p>
      </dgm:t>
    </dgm:pt>
    <dgm:pt modelId="{7DB2F4EA-6F66-480B-ADD6-6F6A16347107}" type="parTrans" cxnId="{B25FF7EC-56A5-4ACB-A2F3-E0DFCD138568}">
      <dgm:prSet/>
      <dgm:spPr/>
      <dgm:t>
        <a:bodyPr/>
        <a:lstStyle/>
        <a:p>
          <a:endParaRPr lang="it-IT">
            <a:latin typeface="Arial Narrow" panose="020B0606020202030204" pitchFamily="34" charset="0"/>
          </a:endParaRPr>
        </a:p>
      </dgm:t>
    </dgm:pt>
    <dgm:pt modelId="{8ED31275-7EBC-4A31-B854-E491C32FBDAC}" type="sibTrans" cxnId="{B25FF7EC-56A5-4ACB-A2F3-E0DFCD138568}">
      <dgm:prSet/>
      <dgm:spPr/>
      <dgm:t>
        <a:bodyPr/>
        <a:lstStyle/>
        <a:p>
          <a:endParaRPr lang="it-IT">
            <a:latin typeface="Arial Narrow" panose="020B0606020202030204" pitchFamily="34" charset="0"/>
          </a:endParaRPr>
        </a:p>
      </dgm:t>
    </dgm:pt>
    <dgm:pt modelId="{1E6E3CA4-FE40-4EE7-AE99-FDFDCB470731}">
      <dgm:prSet phldrT="[Testo]"/>
      <dgm:spPr/>
      <dgm:t>
        <a:bodyPr/>
        <a:lstStyle/>
        <a:p>
          <a:r>
            <a:rPr lang="it-IT" dirty="0" smtClean="0">
              <a:latin typeface="Arial Narrow" panose="020B0606020202030204" pitchFamily="34" charset="0"/>
            </a:rPr>
            <a:t>Senso di comunità e di appartenenza</a:t>
          </a:r>
          <a:endParaRPr lang="it-IT" dirty="0">
            <a:latin typeface="Arial Narrow" panose="020B0606020202030204" pitchFamily="34" charset="0"/>
          </a:endParaRPr>
        </a:p>
      </dgm:t>
    </dgm:pt>
    <dgm:pt modelId="{5B733E29-FF66-4A5A-AC03-E7DEE54EBFB2}" type="parTrans" cxnId="{017A4078-9A89-4783-A881-D868378E1D5D}">
      <dgm:prSet/>
      <dgm:spPr/>
      <dgm:t>
        <a:bodyPr/>
        <a:lstStyle/>
        <a:p>
          <a:endParaRPr lang="it-IT">
            <a:latin typeface="Arial Narrow" panose="020B0606020202030204" pitchFamily="34" charset="0"/>
          </a:endParaRPr>
        </a:p>
      </dgm:t>
    </dgm:pt>
    <dgm:pt modelId="{1E8FEC2C-3029-4018-8B5F-A531F2E95163}" type="sibTrans" cxnId="{017A4078-9A89-4783-A881-D868378E1D5D}">
      <dgm:prSet/>
      <dgm:spPr/>
      <dgm:t>
        <a:bodyPr/>
        <a:lstStyle/>
        <a:p>
          <a:endParaRPr lang="it-IT">
            <a:latin typeface="Arial Narrow" panose="020B0606020202030204" pitchFamily="34" charset="0"/>
          </a:endParaRPr>
        </a:p>
      </dgm:t>
    </dgm:pt>
    <dgm:pt modelId="{D2CFE8C7-F9BA-4F98-B7B4-0896B5D190F5}" type="pres">
      <dgm:prSet presAssocID="{AFE6CC4A-51C3-490D-BF2F-154A291BB9D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074CFEDB-0BDC-4BAB-91F0-4C64DA751EB9}" type="pres">
      <dgm:prSet presAssocID="{9C7AF82B-BAB5-4584-BC9E-7519E0DBD9AA}" presName="linNode" presStyleCnt="0"/>
      <dgm:spPr/>
    </dgm:pt>
    <dgm:pt modelId="{4E039128-0AE6-41BE-80B9-73C69D1E459D}" type="pres">
      <dgm:prSet presAssocID="{9C7AF82B-BAB5-4584-BC9E-7519E0DBD9AA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92E4552-ACA1-4FB8-AD5A-F398806E9512}" type="pres">
      <dgm:prSet presAssocID="{9C7AF82B-BAB5-4584-BC9E-7519E0DBD9A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ABD02E3-6C89-4C1F-8042-143222732A8D}" type="pres">
      <dgm:prSet presAssocID="{D8191ACA-CA64-44D2-8058-568E43295DDC}" presName="spacing" presStyleCnt="0"/>
      <dgm:spPr/>
    </dgm:pt>
    <dgm:pt modelId="{D1732A35-284F-4C23-9461-AE08C3CC44F4}" type="pres">
      <dgm:prSet presAssocID="{AFE0D67C-0D54-4294-ACA1-C63344D41A52}" presName="linNode" presStyleCnt="0"/>
      <dgm:spPr/>
    </dgm:pt>
    <dgm:pt modelId="{9BC1B506-8490-48AC-A868-AD0BB73A59BD}" type="pres">
      <dgm:prSet presAssocID="{AFE0D67C-0D54-4294-ACA1-C63344D41A52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5C1A88F-4316-4871-9BD3-3008834FCAA2}" type="pres">
      <dgm:prSet presAssocID="{AFE0D67C-0D54-4294-ACA1-C63344D41A52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3085EDF-436A-4846-BBB2-69AA4264603E}" type="presOf" srcId="{05BDDD15-77EE-4CB7-B9F3-3FCCD09DFA6D}" destId="{592E4552-ACA1-4FB8-AD5A-F398806E9512}" srcOrd="0" destOrd="0" presId="urn:microsoft.com/office/officeart/2005/8/layout/vList6"/>
    <dgm:cxn modelId="{475507A2-A2FC-4FB9-9FF2-F7E4FBA00F91}" srcId="{AFE0D67C-0D54-4294-ACA1-C63344D41A52}" destId="{0FB8280A-9FE4-437C-95BF-EBE34D879779}" srcOrd="1" destOrd="0" parTransId="{723C1FCE-8870-4FB0-865B-E0320D66FCF5}" sibTransId="{7F2A716F-FF8D-4293-9A62-9B13087886BB}"/>
    <dgm:cxn modelId="{1FDEB7FD-91A1-43C7-8956-4E5A4A07BE87}" srcId="{AFE6CC4A-51C3-490D-BF2F-154A291BB9D1}" destId="{9C7AF82B-BAB5-4584-BC9E-7519E0DBD9AA}" srcOrd="0" destOrd="0" parTransId="{06B776D0-62B9-460F-B28F-B3873E4A3F89}" sibTransId="{D8191ACA-CA64-44D2-8058-568E43295DDC}"/>
    <dgm:cxn modelId="{60F1EA1B-0436-4773-81DD-E5DBD0BA7089}" srcId="{9C7AF82B-BAB5-4584-BC9E-7519E0DBD9AA}" destId="{69F48B20-9D5C-4970-AECB-3B3D7BAB57E6}" srcOrd="1" destOrd="0" parTransId="{CB4CEB24-5CC0-4972-961C-90F0D9F524FA}" sibTransId="{7C65D406-B1D6-4C67-96C7-20DEEF7961E5}"/>
    <dgm:cxn modelId="{3DEBF5B6-4C41-4886-A3C0-5977E5BF5589}" type="presOf" srcId="{0FB8280A-9FE4-437C-95BF-EBE34D879779}" destId="{95C1A88F-4316-4871-9BD3-3008834FCAA2}" srcOrd="0" destOrd="1" presId="urn:microsoft.com/office/officeart/2005/8/layout/vList6"/>
    <dgm:cxn modelId="{574DB2F5-2AF6-45AD-A32C-67D6F7D4B8F6}" type="presOf" srcId="{1E6E3CA4-FE40-4EE7-AE99-FDFDCB470731}" destId="{95C1A88F-4316-4871-9BD3-3008834FCAA2}" srcOrd="0" destOrd="3" presId="urn:microsoft.com/office/officeart/2005/8/layout/vList6"/>
    <dgm:cxn modelId="{716A5643-DEB9-48B2-8B62-31FA2055DF3A}" type="presOf" srcId="{AFFEB348-1F52-4569-B00F-F10426506112}" destId="{592E4552-ACA1-4FB8-AD5A-F398806E9512}" srcOrd="0" destOrd="2" presId="urn:microsoft.com/office/officeart/2005/8/layout/vList6"/>
    <dgm:cxn modelId="{D56467C6-9AEE-40DA-A432-0F4B08D7C300}" srcId="{9C7AF82B-BAB5-4584-BC9E-7519E0DBD9AA}" destId="{05BDDD15-77EE-4CB7-B9F3-3FCCD09DFA6D}" srcOrd="0" destOrd="0" parTransId="{94609EFE-6E1A-443F-82CB-C4C94A942B8A}" sibTransId="{7C77551C-A3D6-44B3-BCA1-D4A8605E6099}"/>
    <dgm:cxn modelId="{19361D15-01EE-4D98-A580-98A41B3142AD}" type="presOf" srcId="{9C7AF82B-BAB5-4584-BC9E-7519E0DBD9AA}" destId="{4E039128-0AE6-41BE-80B9-73C69D1E459D}" srcOrd="0" destOrd="0" presId="urn:microsoft.com/office/officeart/2005/8/layout/vList6"/>
    <dgm:cxn modelId="{1274CD9C-0A78-4F26-A26A-1AE00E889F59}" type="presOf" srcId="{AFE0D67C-0D54-4294-ACA1-C63344D41A52}" destId="{9BC1B506-8490-48AC-A868-AD0BB73A59BD}" srcOrd="0" destOrd="0" presId="urn:microsoft.com/office/officeart/2005/8/layout/vList6"/>
    <dgm:cxn modelId="{F2E8A74B-EF3C-4C07-9837-BDBFD3E31DC5}" type="presOf" srcId="{69F48B20-9D5C-4970-AECB-3B3D7BAB57E6}" destId="{592E4552-ACA1-4FB8-AD5A-F398806E9512}" srcOrd="0" destOrd="1" presId="urn:microsoft.com/office/officeart/2005/8/layout/vList6"/>
    <dgm:cxn modelId="{59D7CBF1-28FA-42D1-983A-6EB6437F2632}" srcId="{AFE6CC4A-51C3-490D-BF2F-154A291BB9D1}" destId="{AFE0D67C-0D54-4294-ACA1-C63344D41A52}" srcOrd="1" destOrd="0" parTransId="{73EB5F3A-E63C-44AD-AF65-60B857B7B033}" sibTransId="{DF742EF4-C00F-4205-A4FE-195D5156E131}"/>
    <dgm:cxn modelId="{BCF7FE15-C075-4027-A3E7-537F36F9B3D4}" type="presOf" srcId="{D790F44A-C233-4249-8899-132DD8414085}" destId="{95C1A88F-4316-4871-9BD3-3008834FCAA2}" srcOrd="0" destOrd="2" presId="urn:microsoft.com/office/officeart/2005/8/layout/vList6"/>
    <dgm:cxn modelId="{BA5D95F0-8D50-469F-BC67-98F3A15132FE}" type="presOf" srcId="{AD86A324-C138-43F6-BFD5-E76B8C5C5406}" destId="{95C1A88F-4316-4871-9BD3-3008834FCAA2}" srcOrd="0" destOrd="0" presId="urn:microsoft.com/office/officeart/2005/8/layout/vList6"/>
    <dgm:cxn modelId="{A9E98572-5977-43EA-9248-3119511416EE}" type="presOf" srcId="{AFE6CC4A-51C3-490D-BF2F-154A291BB9D1}" destId="{D2CFE8C7-F9BA-4F98-B7B4-0896B5D190F5}" srcOrd="0" destOrd="0" presId="urn:microsoft.com/office/officeart/2005/8/layout/vList6"/>
    <dgm:cxn modelId="{B25FF7EC-56A5-4ACB-A2F3-E0DFCD138568}" srcId="{AFE0D67C-0D54-4294-ACA1-C63344D41A52}" destId="{D790F44A-C233-4249-8899-132DD8414085}" srcOrd="2" destOrd="0" parTransId="{7DB2F4EA-6F66-480B-ADD6-6F6A16347107}" sibTransId="{8ED31275-7EBC-4A31-B854-E491C32FBDAC}"/>
    <dgm:cxn modelId="{383C0E67-A96B-4980-9D28-6284E78BE184}" srcId="{AFE0D67C-0D54-4294-ACA1-C63344D41A52}" destId="{AD86A324-C138-43F6-BFD5-E76B8C5C5406}" srcOrd="0" destOrd="0" parTransId="{30CE0C6F-AC1C-4E62-A42E-EDB6E8AF0E8A}" sibTransId="{06067EAF-96FE-4F90-9BE6-09EC2545E842}"/>
    <dgm:cxn modelId="{017A4078-9A89-4783-A881-D868378E1D5D}" srcId="{AFE0D67C-0D54-4294-ACA1-C63344D41A52}" destId="{1E6E3CA4-FE40-4EE7-AE99-FDFDCB470731}" srcOrd="3" destOrd="0" parTransId="{5B733E29-FF66-4A5A-AC03-E7DEE54EBFB2}" sibTransId="{1E8FEC2C-3029-4018-8B5F-A531F2E95163}"/>
    <dgm:cxn modelId="{A5001DAD-362F-42EC-8C65-69122B02E9D2}" srcId="{9C7AF82B-BAB5-4584-BC9E-7519E0DBD9AA}" destId="{AFFEB348-1F52-4569-B00F-F10426506112}" srcOrd="2" destOrd="0" parTransId="{86E1855C-DA4F-4EC5-9363-DF59D31B8980}" sibTransId="{27853749-F6DE-4851-88AE-5DB782FEF941}"/>
    <dgm:cxn modelId="{DCB4ED75-6A01-4675-926B-5A235D0B048A}" type="presParOf" srcId="{D2CFE8C7-F9BA-4F98-B7B4-0896B5D190F5}" destId="{074CFEDB-0BDC-4BAB-91F0-4C64DA751EB9}" srcOrd="0" destOrd="0" presId="urn:microsoft.com/office/officeart/2005/8/layout/vList6"/>
    <dgm:cxn modelId="{A6DF55DC-C384-4727-A540-7FD6E303B1BD}" type="presParOf" srcId="{074CFEDB-0BDC-4BAB-91F0-4C64DA751EB9}" destId="{4E039128-0AE6-41BE-80B9-73C69D1E459D}" srcOrd="0" destOrd="0" presId="urn:microsoft.com/office/officeart/2005/8/layout/vList6"/>
    <dgm:cxn modelId="{1F39A310-3F23-43B3-975B-9A0221FB0413}" type="presParOf" srcId="{074CFEDB-0BDC-4BAB-91F0-4C64DA751EB9}" destId="{592E4552-ACA1-4FB8-AD5A-F398806E9512}" srcOrd="1" destOrd="0" presId="urn:microsoft.com/office/officeart/2005/8/layout/vList6"/>
    <dgm:cxn modelId="{1BF0239F-C5A7-4FFF-AB40-BCAF97F9334B}" type="presParOf" srcId="{D2CFE8C7-F9BA-4F98-B7B4-0896B5D190F5}" destId="{2ABD02E3-6C89-4C1F-8042-143222732A8D}" srcOrd="1" destOrd="0" presId="urn:microsoft.com/office/officeart/2005/8/layout/vList6"/>
    <dgm:cxn modelId="{D66DF8EF-2C7C-45B8-A5F6-249B3AA74CE0}" type="presParOf" srcId="{D2CFE8C7-F9BA-4F98-B7B4-0896B5D190F5}" destId="{D1732A35-284F-4C23-9461-AE08C3CC44F4}" srcOrd="2" destOrd="0" presId="urn:microsoft.com/office/officeart/2005/8/layout/vList6"/>
    <dgm:cxn modelId="{67ADF844-4AF5-4CC8-98CE-B55AB0AB882B}" type="presParOf" srcId="{D1732A35-284F-4C23-9461-AE08C3CC44F4}" destId="{9BC1B506-8490-48AC-A868-AD0BB73A59BD}" srcOrd="0" destOrd="0" presId="urn:microsoft.com/office/officeart/2005/8/layout/vList6"/>
    <dgm:cxn modelId="{F3A974C2-C832-46B8-BCBA-CBD81149C2CB}" type="presParOf" srcId="{D1732A35-284F-4C23-9461-AE08C3CC44F4}" destId="{95C1A88F-4316-4871-9BD3-3008834FCAA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E4552-ACA1-4FB8-AD5A-F398806E9512}">
      <dsp:nvSpPr>
        <dsp:cNvPr id="0" name=""/>
        <dsp:cNvSpPr/>
      </dsp:nvSpPr>
      <dsp:spPr>
        <a:xfrm>
          <a:off x="3024336" y="564"/>
          <a:ext cx="4536504" cy="220150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kern="1200" dirty="0" smtClean="0">
              <a:latin typeface="Arial Narrow" panose="020B0606020202030204" pitchFamily="34" charset="0"/>
            </a:rPr>
            <a:t>Autostima</a:t>
          </a:r>
          <a:endParaRPr lang="it-IT" sz="2800" kern="1200" dirty="0">
            <a:latin typeface="Arial Narrow" panose="020B0606020202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kern="1200" dirty="0" smtClean="0">
              <a:latin typeface="Arial Narrow" panose="020B0606020202030204" pitchFamily="34" charset="0"/>
            </a:rPr>
            <a:t>Autoefficacia scolastica</a:t>
          </a:r>
          <a:endParaRPr lang="it-IT" sz="2800" kern="1200" dirty="0">
            <a:latin typeface="Arial Narrow" panose="020B0606020202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kern="1200" dirty="0" smtClean="0">
              <a:latin typeface="Arial Narrow" panose="020B0606020202030204" pitchFamily="34" charset="0"/>
            </a:rPr>
            <a:t>Motivazione </a:t>
          </a:r>
          <a:endParaRPr lang="it-IT" sz="2800" kern="1200" dirty="0">
            <a:latin typeface="Arial Narrow" panose="020B0606020202030204" pitchFamily="34" charset="0"/>
          </a:endParaRPr>
        </a:p>
      </dsp:txBody>
      <dsp:txXfrm>
        <a:off x="3024336" y="275752"/>
        <a:ext cx="3710940" cy="1651128"/>
      </dsp:txXfrm>
    </dsp:sp>
    <dsp:sp modelId="{4E039128-0AE6-41BE-80B9-73C69D1E459D}">
      <dsp:nvSpPr>
        <dsp:cNvPr id="0" name=""/>
        <dsp:cNvSpPr/>
      </dsp:nvSpPr>
      <dsp:spPr>
        <a:xfrm>
          <a:off x="0" y="564"/>
          <a:ext cx="3024336" cy="22015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600" kern="1200" dirty="0" smtClean="0">
              <a:latin typeface="Arial Narrow" panose="020B0606020202030204" pitchFamily="34" charset="0"/>
            </a:rPr>
            <a:t>Individuali </a:t>
          </a:r>
          <a:endParaRPr lang="it-IT" sz="4600" kern="1200" dirty="0">
            <a:latin typeface="Arial Narrow" panose="020B0606020202030204" pitchFamily="34" charset="0"/>
          </a:endParaRPr>
        </a:p>
      </dsp:txBody>
      <dsp:txXfrm>
        <a:off x="107469" y="108033"/>
        <a:ext cx="2809398" cy="1986566"/>
      </dsp:txXfrm>
    </dsp:sp>
    <dsp:sp modelId="{95C1A88F-4316-4871-9BD3-3008834FCAA2}">
      <dsp:nvSpPr>
        <dsp:cNvPr id="0" name=""/>
        <dsp:cNvSpPr/>
      </dsp:nvSpPr>
      <dsp:spPr>
        <a:xfrm>
          <a:off x="3024336" y="2422219"/>
          <a:ext cx="4536504" cy="220150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>
              <a:latin typeface="Arial Narrow" panose="020B0606020202030204" pitchFamily="34" charset="0"/>
            </a:rPr>
            <a:t>Insegnanti e loro stili educativi e di insegnamento</a:t>
          </a:r>
          <a:endParaRPr lang="it-IT" sz="2000" kern="1200" dirty="0">
            <a:latin typeface="Arial Narrow" panose="020B0606020202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>
              <a:latin typeface="Arial Narrow" panose="020B0606020202030204" pitchFamily="34" charset="0"/>
            </a:rPr>
            <a:t>Compagni </a:t>
          </a:r>
          <a:endParaRPr lang="it-IT" sz="2000" kern="1200" dirty="0">
            <a:latin typeface="Arial Narrow" panose="020B0606020202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>
              <a:latin typeface="Arial Narrow" panose="020B0606020202030204" pitchFamily="34" charset="0"/>
            </a:rPr>
            <a:t>Clima di classe</a:t>
          </a:r>
          <a:endParaRPr lang="it-IT" sz="2000" kern="1200" dirty="0">
            <a:latin typeface="Arial Narrow" panose="020B0606020202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>
              <a:latin typeface="Arial Narrow" panose="020B0606020202030204" pitchFamily="34" charset="0"/>
            </a:rPr>
            <a:t>Senso di comunità e di appartenenza</a:t>
          </a:r>
          <a:endParaRPr lang="it-IT" sz="2000" kern="1200" dirty="0">
            <a:latin typeface="Arial Narrow" panose="020B0606020202030204" pitchFamily="34" charset="0"/>
          </a:endParaRPr>
        </a:p>
      </dsp:txBody>
      <dsp:txXfrm>
        <a:off x="3024336" y="2697407"/>
        <a:ext cx="3710940" cy="1651128"/>
      </dsp:txXfrm>
    </dsp:sp>
    <dsp:sp modelId="{9BC1B506-8490-48AC-A868-AD0BB73A59BD}">
      <dsp:nvSpPr>
        <dsp:cNvPr id="0" name=""/>
        <dsp:cNvSpPr/>
      </dsp:nvSpPr>
      <dsp:spPr>
        <a:xfrm>
          <a:off x="0" y="2422219"/>
          <a:ext cx="3024336" cy="22015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600" kern="1200" dirty="0" smtClean="0">
              <a:latin typeface="Arial Narrow" panose="020B0606020202030204" pitchFamily="34" charset="0"/>
            </a:rPr>
            <a:t>Relazionali </a:t>
          </a:r>
          <a:endParaRPr lang="it-IT" sz="4600" kern="1200" dirty="0">
            <a:latin typeface="Arial Narrow" panose="020B0606020202030204" pitchFamily="34" charset="0"/>
          </a:endParaRPr>
        </a:p>
      </dsp:txBody>
      <dsp:txXfrm>
        <a:off x="107469" y="2529688"/>
        <a:ext cx="2809398" cy="19865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AAF82-950E-40CD-A83D-2B9E1AC8D570}" type="datetimeFigureOut">
              <a:rPr lang="it-IT" smtClean="0"/>
              <a:pPr/>
              <a:t>03/09/2020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44864-DC13-47A0-9A37-4B8858C3C45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4032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A6D7F-0D46-4C12-B111-E5E9044973C7}" type="datetimeFigureOut">
              <a:rPr lang="it-IT" smtClean="0"/>
              <a:pPr/>
              <a:t>03/09/2020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2D5A-A556-4034-8E8C-5EE5E87F7C4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5425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2C5DC-DFD3-4798-8877-4D9648F13DF9}" type="datetime1">
              <a:rPr lang="it-IT" smtClean="0"/>
              <a:pPr>
                <a:defRPr/>
              </a:pPr>
              <a:t>03/09/2020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503828"/>
            <a:ext cx="21336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DF43DC9-4303-481E-B327-5642DDB7801E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4091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DE600-4BFF-41EC-9DE1-F1CFAEE12679}" type="datetime1">
              <a:rPr lang="it-IT" smtClean="0"/>
              <a:pPr>
                <a:defRPr/>
              </a:pPr>
              <a:t>03/09/2020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102A111-2290-4F49-A5C5-E95E8384B7AA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3665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47115-B0AE-425B-9FE6-C8B8D442BF48}" type="datetime1">
              <a:rPr lang="it-IT" smtClean="0"/>
              <a:pPr>
                <a:defRPr/>
              </a:pPr>
              <a:t>03/09/2020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71D8A-940D-4C3A-8E27-C29A40074CF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5817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2C5DC-DFD3-4798-8877-4D9648F13DF9}" type="datetime1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03/09/2020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503828"/>
            <a:ext cx="21336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DF43DC9-4303-481E-B327-5642DDB7801E}" type="slidenum">
              <a:rPr lang="it-IT" smtClean="0">
                <a:solidFill>
                  <a:prstClr val="white"/>
                </a:solidFill>
              </a:rPr>
              <a:pPr>
                <a:defRPr/>
              </a:pPr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774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DE600-4BFF-41EC-9DE1-F1CFAEE12679}" type="datetime1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03/09/2020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102A111-2290-4F49-A5C5-E95E8384B7AA}" type="slidenum">
              <a:rPr lang="it-IT" smtClean="0">
                <a:solidFill>
                  <a:prstClr val="white"/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298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4099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3BA5C8C-3570-4F66-B0D6-D778EE625D8E}" type="datetime1">
              <a:rPr lang="it-IT" smtClean="0"/>
              <a:pPr>
                <a:defRPr/>
              </a:pPr>
              <a:t>03/09/2020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5922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B99FC24-292D-4981-B43A-41BD6C54A17D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614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96BA4A-22FD-491F-A727-53111AEE1D31}" type="datetime1">
              <a:rPr lang="it-IT" smtClean="0"/>
              <a:pPr>
                <a:defRPr/>
              </a:pPr>
              <a:t>03/09/2020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9128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8DC3ED1-12E0-4FDF-BEAA-F9D27161F48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8195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B72519-00CF-4A07-93ED-237BAACFAFC4}" type="datetime1">
              <a:rPr lang="it-IT" smtClean="0"/>
              <a:pPr>
                <a:defRPr/>
              </a:pPr>
              <a:t>03/09/2020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C2A8F8-5669-4F01-9D45-F0916C6EF6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4099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3BA5C8C-3570-4F66-B0D6-D778EE625D8E}" type="datetime1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03/09/2020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5922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B99FC24-292D-4981-B43A-41BD6C54A17D}" type="slidenum">
              <a:rPr lang="it-IT" smtClean="0">
                <a:solidFill>
                  <a:prstClr val="white"/>
                </a:solidFill>
              </a:rPr>
              <a:pPr>
                <a:defRPr/>
              </a:pPr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81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614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96BA4A-22FD-491F-A727-53111AEE1D31}" type="datetime1">
              <a:rPr lang="it-IT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03/09/2020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9128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8DC3ED1-12E0-4FDF-BEAA-F9D27161F48E}" type="slidenum">
              <a:rPr lang="it-IT" smtClean="0">
                <a:solidFill>
                  <a:prstClr val="white"/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49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3"/>
          <p:cNvSpPr txBox="1">
            <a:spLocks noChangeArrowheads="1"/>
          </p:cNvSpPr>
          <p:nvPr/>
        </p:nvSpPr>
        <p:spPr bwMode="auto">
          <a:xfrm>
            <a:off x="32701" y="2420888"/>
            <a:ext cx="6195483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it-IT" sz="36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Benessere </a:t>
            </a:r>
            <a:r>
              <a:rPr lang="it-IT" sz="3600" dirty="0">
                <a:solidFill>
                  <a:schemeClr val="bg1"/>
                </a:solidFill>
                <a:latin typeface="Arial Narrow" panose="020B0606020202030204" pitchFamily="34" charset="0"/>
              </a:rPr>
              <a:t>psicologico in tempi di Coronavirus: quali ingredienti per quale sviluppo? </a:t>
            </a:r>
            <a:r>
              <a:rPr lang="it-IT" sz="2400" dirty="0">
                <a:solidFill>
                  <a:schemeClr val="bg1"/>
                </a:solidFill>
                <a:latin typeface="Arial Narrow" panose="020B0606020202030204" pitchFamily="34" charset="0"/>
              </a:rPr>
              <a:t> </a:t>
            </a:r>
            <a:endParaRPr lang="it-IT" sz="2400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endParaRPr lang="it-IT" sz="24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it-IT" sz="2400" dirty="0">
                <a:solidFill>
                  <a:schemeClr val="bg1"/>
                </a:solidFill>
                <a:latin typeface="Arial Narrow" panose="020B0606020202030204" pitchFamily="34" charset="0"/>
              </a:rPr>
              <a:t>Emanuela Confalonieri, </a:t>
            </a:r>
            <a:r>
              <a:rPr lang="it-IT" sz="2000" dirty="0">
                <a:solidFill>
                  <a:schemeClr val="bg1"/>
                </a:solidFill>
                <a:latin typeface="Arial Narrow" panose="020B0606020202030204" pitchFamily="34" charset="0"/>
              </a:rPr>
              <a:t>psicologa, professore associato in Psicologia dello sviluppo e dell’educazione, Facoltà di Psicologia, Università Cattolica del Sacro cuore, Milano</a:t>
            </a:r>
          </a:p>
        </p:txBody>
      </p:sp>
      <p:sp>
        <p:nvSpPr>
          <p:cNvPr id="6" name="CasellaDiTesto 9"/>
          <p:cNvSpPr txBox="1">
            <a:spLocks noChangeArrowheads="1"/>
          </p:cNvSpPr>
          <p:nvPr/>
        </p:nvSpPr>
        <p:spPr bwMode="auto">
          <a:xfrm>
            <a:off x="0" y="5822890"/>
            <a:ext cx="5950155" cy="379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it-IT" sz="2800" baseline="30000" dirty="0" smtClean="0">
                <a:solidFill>
                  <a:prstClr val="white"/>
                </a:solidFill>
                <a:latin typeface="Arial Narrow" panose="020B0606020202030204" pitchFamily="34" charset="0"/>
                <a:cs typeface="Arial" charset="0"/>
              </a:rPr>
              <a:t>- 3 settembre 2020-</a:t>
            </a:r>
            <a:endParaRPr lang="it-IT" sz="2800" baseline="30000" dirty="0">
              <a:solidFill>
                <a:prstClr val="white"/>
              </a:solidFill>
              <a:latin typeface="Arial Narrow" panose="020B0606020202030204" pitchFamily="34" charset="0"/>
              <a:cs typeface="Arial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168" y="3356992"/>
            <a:ext cx="3059832" cy="2917304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79512" y="153506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latin typeface="Arial Narrow" panose="020B0606020202030204" pitchFamily="34" charset="0"/>
              </a:rPr>
              <a:t>STAR BENE A SCUOLA</a:t>
            </a:r>
          </a:p>
          <a:p>
            <a:r>
              <a:rPr lang="it-IT" sz="2400" b="1" dirty="0" smtClean="0">
                <a:latin typeface="Arial Narrow" panose="020B0606020202030204" pitchFamily="34" charset="0"/>
              </a:rPr>
              <a:t>LA SFIDA DEL FUTURO</a:t>
            </a:r>
            <a:endParaRPr lang="it-IT" sz="2400" b="1" dirty="0">
              <a:latin typeface="Arial Narrow" panose="020B060602020203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2701" y="1014088"/>
            <a:ext cx="59258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latin typeface="Arial Narrow" panose="020B0606020202030204" pitchFamily="34" charset="0"/>
              </a:rPr>
              <a:t>Laboratorio </a:t>
            </a:r>
            <a:r>
              <a:rPr lang="it-IT" dirty="0">
                <a:latin typeface="Arial Narrow" panose="020B0606020202030204" pitchFamily="34" charset="0"/>
              </a:rPr>
              <a:t>di Psicologia dello Sviluppo e dell’Educazione (Università degli Studi di Milano-Bicocca) • Progetto Europeo PROMEHS: </a:t>
            </a:r>
            <a:r>
              <a:rPr lang="it-IT" dirty="0" err="1">
                <a:latin typeface="Arial Narrow" panose="020B0606020202030204" pitchFamily="34" charset="0"/>
              </a:rPr>
              <a:t>Promoting</a:t>
            </a:r>
            <a:r>
              <a:rPr lang="it-IT" dirty="0">
                <a:latin typeface="Arial Narrow" panose="020B0606020202030204" pitchFamily="34" charset="0"/>
              </a:rPr>
              <a:t> </a:t>
            </a:r>
            <a:r>
              <a:rPr lang="it-IT" dirty="0" err="1">
                <a:latin typeface="Arial Narrow" panose="020B0606020202030204" pitchFamily="34" charset="0"/>
              </a:rPr>
              <a:t>Mental</a:t>
            </a:r>
            <a:r>
              <a:rPr lang="it-IT" dirty="0">
                <a:latin typeface="Arial Narrow" panose="020B0606020202030204" pitchFamily="34" charset="0"/>
              </a:rPr>
              <a:t> </a:t>
            </a:r>
            <a:r>
              <a:rPr lang="it-IT" dirty="0" err="1">
                <a:latin typeface="Arial Narrow" panose="020B0606020202030204" pitchFamily="34" charset="0"/>
              </a:rPr>
              <a:t>Health</a:t>
            </a:r>
            <a:r>
              <a:rPr lang="it-IT" dirty="0">
                <a:latin typeface="Arial Narrow" panose="020B0606020202030204" pitchFamily="34" charset="0"/>
              </a:rPr>
              <a:t> </a:t>
            </a:r>
            <a:r>
              <a:rPr lang="it-IT" dirty="0" err="1">
                <a:latin typeface="Arial Narrow" panose="020B0606020202030204" pitchFamily="34" charset="0"/>
              </a:rPr>
              <a:t>at</a:t>
            </a:r>
            <a:r>
              <a:rPr lang="it-IT" dirty="0">
                <a:latin typeface="Arial Narrow" panose="020B0606020202030204" pitchFamily="34" charset="0"/>
              </a:rPr>
              <a:t> Schools • </a:t>
            </a:r>
          </a:p>
          <a:p>
            <a:r>
              <a:rPr lang="it-IT" dirty="0">
                <a:latin typeface="Arial Narrow" panose="020B0606020202030204" pitchFamily="34" charset="0"/>
              </a:rPr>
              <a:t>WWW.LABPSE.IT • WWW.PROMEHS.ORG </a:t>
            </a:r>
          </a:p>
        </p:txBody>
      </p:sp>
    </p:spTree>
    <p:extLst>
      <p:ext uri="{BB962C8B-B14F-4D97-AF65-F5344CB8AC3E}">
        <p14:creationId xmlns:p14="http://schemas.microsoft.com/office/powerpoint/2010/main" val="72740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458"/>
    </mc:Choice>
    <mc:Fallback xmlns="">
      <p:transition spd="slow" advTm="3545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950" y="1125538"/>
            <a:ext cx="8856663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Clr>
                <a:schemeClr val="tx2"/>
              </a:buClr>
              <a:buFont typeface="Wingdings" panose="05000000000000000000" pitchFamily="2" charset="2"/>
              <a:buChar char="ü"/>
              <a:defRPr/>
            </a:pPr>
            <a:r>
              <a:rPr lang="it-IT" sz="2400" dirty="0" smtClean="0">
                <a:latin typeface="Arial Narrow" panose="020B0606020202030204" pitchFamily="34" charset="0"/>
              </a:rPr>
              <a:t>esperienza </a:t>
            </a:r>
            <a:r>
              <a:rPr lang="it-IT" sz="2400" dirty="0">
                <a:latin typeface="Arial Narrow" panose="020B0606020202030204" pitchFamily="34" charset="0"/>
              </a:rPr>
              <a:t>scolastica incide sullo sviluppo  sia in merito alla sperimentazione del </a:t>
            </a:r>
            <a:r>
              <a:rPr lang="it-IT" sz="2400" dirty="0" err="1">
                <a:latin typeface="Arial Narrow" panose="020B0606020202030204" pitchFamily="34" charset="0"/>
              </a:rPr>
              <a:t>Sè</a:t>
            </a:r>
            <a:r>
              <a:rPr lang="it-IT" sz="2400" dirty="0">
                <a:latin typeface="Arial Narrow" panose="020B0606020202030204" pitchFamily="34" charset="0"/>
              </a:rPr>
              <a:t>, sia per la verifica delle proprie abilità cognitive e sociali</a:t>
            </a:r>
          </a:p>
          <a:p>
            <a:pPr marL="285750" indent="-285750">
              <a:buClr>
                <a:schemeClr val="tx2"/>
              </a:buClr>
              <a:buFont typeface="Wingdings" panose="05000000000000000000" pitchFamily="2" charset="2"/>
              <a:buChar char="ü"/>
              <a:defRPr/>
            </a:pPr>
            <a:r>
              <a:rPr lang="it-IT" sz="2400" dirty="0" smtClean="0">
                <a:latin typeface="Arial Narrow" panose="020B0606020202030204" pitchFamily="34" charset="0"/>
              </a:rPr>
              <a:t>importante </a:t>
            </a:r>
            <a:r>
              <a:rPr lang="it-IT" sz="2400" dirty="0">
                <a:latin typeface="Arial Narrow" panose="020B0606020202030204" pitchFamily="34" charset="0"/>
              </a:rPr>
              <a:t>far acquisire alla scuola la consapevolezza dell’importanza di promuovere condizioni di benessere degli alunni, poiché esse - oltre a migliorare il benessere psicologico dello studente - riducono anche il rischio di un suo eventuale malessere all’interno della scuola</a:t>
            </a:r>
          </a:p>
          <a:p>
            <a:pPr>
              <a:defRPr/>
            </a:pPr>
            <a:endParaRPr lang="it-IT" sz="2400" dirty="0">
              <a:latin typeface="Arial Narrow" panose="020B0606020202030204" pitchFamily="34" charset="0"/>
            </a:endParaRPr>
          </a:p>
          <a:p>
            <a:pPr algn="ctr">
              <a:defRPr/>
            </a:pPr>
            <a:r>
              <a:rPr lang="it-IT" sz="2400" dirty="0">
                <a:latin typeface="Arial Narrow" panose="020B0606020202030204" pitchFamily="34" charset="0"/>
              </a:rPr>
              <a:t>Il disagio scolastico può esprimersi mediante forme diverse: abbandono scolastico, mortalità scolastica, dispersione scolastica, assenteismo e selezione, ciascuna delle quali può influire negativamente sulle traiettorie di crescita e di sviluppo dell’alunno, comportando  per quest’ultimo severe conseguenze a livello economico, sociale e personale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059832" y="188640"/>
            <a:ext cx="583264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it-IT" altLang="it-IT" sz="3600" dirty="0" smtClean="0">
                <a:solidFill>
                  <a:schemeClr val="bg1"/>
                </a:solidFill>
                <a:latin typeface="Arial Narrow" pitchFamily="34" charset="0"/>
              </a:rPr>
              <a:t>Benessere psicologico e scuola</a:t>
            </a:r>
            <a:endParaRPr lang="it-IT" altLang="it-IT" sz="36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8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2"/>
          <p:cNvSpPr txBox="1">
            <a:spLocks/>
          </p:cNvSpPr>
          <p:nvPr/>
        </p:nvSpPr>
        <p:spPr>
          <a:xfrm>
            <a:off x="-11736" y="1385888"/>
            <a:ext cx="8964613" cy="5472112"/>
          </a:xfrm>
          <a:prstGeom prst="rect">
            <a:avLst/>
          </a:prstGeom>
        </p:spPr>
        <p:txBody>
          <a:bodyPr/>
          <a:lstStyle>
            <a:lvl1pPr marL="1825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02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48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7450" indent="-1365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  <a:defRPr/>
            </a:pPr>
            <a:r>
              <a:rPr lang="it-IT" sz="1800" dirty="0" smtClean="0">
                <a:latin typeface="Arial Narrow" panose="020B0606020202030204" pitchFamily="34" charset="0"/>
              </a:rPr>
              <a:t>quadro </a:t>
            </a:r>
            <a:r>
              <a:rPr lang="it-IT" sz="1800" dirty="0">
                <a:latin typeface="Arial Narrow" panose="020B0606020202030204" pitchFamily="34" charset="0"/>
              </a:rPr>
              <a:t>di riferimento per analizzare i vissuti di </a:t>
            </a:r>
            <a:r>
              <a:rPr lang="it-IT" sz="1800" dirty="0" smtClean="0">
                <a:latin typeface="Arial Narrow" panose="020B0606020202030204" pitchFamily="34" charset="0"/>
              </a:rPr>
              <a:t>benessere </a:t>
            </a:r>
            <a:r>
              <a:rPr lang="it-IT" sz="1800" dirty="0">
                <a:latin typeface="Arial Narrow" panose="020B0606020202030204" pitchFamily="34" charset="0"/>
              </a:rPr>
              <a:t>dei diversi attori che </a:t>
            </a:r>
            <a:r>
              <a:rPr lang="it-IT" sz="1800" dirty="0" smtClean="0">
                <a:latin typeface="Arial Narrow" panose="020B0606020202030204" pitchFamily="34" charset="0"/>
              </a:rPr>
              <a:t>affrontano </a:t>
            </a:r>
            <a:r>
              <a:rPr lang="it-IT" sz="1800" dirty="0">
                <a:latin typeface="Arial Narrow" panose="020B0606020202030204" pitchFamily="34" charset="0"/>
              </a:rPr>
              <a:t>la vita scolastica, nonché i fattori a essi </a:t>
            </a:r>
            <a:r>
              <a:rPr lang="it-IT" sz="1800" dirty="0" smtClean="0">
                <a:latin typeface="Arial Narrow" panose="020B0606020202030204" pitchFamily="34" charset="0"/>
              </a:rPr>
              <a:t>sottostanti</a:t>
            </a:r>
            <a:endParaRPr lang="it-IT" sz="1800" dirty="0">
              <a:latin typeface="Arial Narrow" panose="020B0606020202030204" pitchFamily="34" charset="0"/>
            </a:endParaRPr>
          </a:p>
          <a:p>
            <a:pPr marL="0" indent="0">
              <a:buClr>
                <a:schemeClr val="tx2"/>
              </a:buClr>
              <a:buFont typeface="Arial" charset="0"/>
              <a:buNone/>
              <a:defRPr/>
            </a:pPr>
            <a:endParaRPr lang="it-IT" sz="1800" dirty="0" smtClean="0">
              <a:latin typeface="Arial Narrow" panose="020B0606020202030204" pitchFamily="34" charset="0"/>
            </a:endParaRP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  <a:defRPr/>
            </a:pPr>
            <a:r>
              <a:rPr lang="it-IT" sz="1800" dirty="0" smtClean="0">
                <a:latin typeface="Arial Narrow" panose="020B0606020202030204" pitchFamily="34" charset="0"/>
              </a:rPr>
              <a:t>considera le </a:t>
            </a:r>
            <a:r>
              <a:rPr lang="it-IT" sz="1800" dirty="0">
                <a:latin typeface="Arial Narrow" panose="020B0606020202030204" pitchFamily="34" charset="0"/>
              </a:rPr>
              <a:t>dimensioni organizzative, </a:t>
            </a:r>
            <a:r>
              <a:rPr lang="it-IT" sz="1800" dirty="0" smtClean="0">
                <a:latin typeface="Arial Narrow" panose="020B0606020202030204" pitchFamily="34" charset="0"/>
              </a:rPr>
              <a:t>strutturali e </a:t>
            </a:r>
            <a:r>
              <a:rPr lang="it-IT" sz="1800" dirty="0">
                <a:latin typeface="Arial Narrow" panose="020B0606020202030204" pitchFamily="34" charset="0"/>
              </a:rPr>
              <a:t>relazionali (dato che la scuola è formata non soltanto da regolamenti, pianificazione di orari e materie, ma, anche “da” e “di” persone, ciascuna con i propri bisogni, sentimenti, capacità, nonché fragilità che devono essere accolte</a:t>
            </a:r>
            <a:r>
              <a:rPr lang="it-IT" sz="1800" dirty="0" smtClean="0">
                <a:latin typeface="Arial Narrow" panose="020B0606020202030204" pitchFamily="34" charset="0"/>
              </a:rPr>
              <a:t>)</a:t>
            </a:r>
          </a:p>
          <a:p>
            <a:pPr marL="0" indent="0">
              <a:buClr>
                <a:schemeClr val="tx2"/>
              </a:buClr>
              <a:buFont typeface="Arial" charset="0"/>
              <a:buNone/>
              <a:defRPr/>
            </a:pPr>
            <a:endParaRPr lang="it-IT" sz="1800" dirty="0" smtClean="0">
              <a:latin typeface="Arial Narrow" panose="020B0606020202030204" pitchFamily="34" charset="0"/>
            </a:endParaRP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  <a:defRPr/>
            </a:pPr>
            <a:r>
              <a:rPr lang="it-IT" sz="1800" dirty="0">
                <a:latin typeface="Arial Narrow" panose="020B0606020202030204" pitchFamily="34" charset="0"/>
              </a:rPr>
              <a:t>f</a:t>
            </a:r>
            <a:r>
              <a:rPr lang="it-IT" sz="1800" dirty="0" smtClean="0">
                <a:latin typeface="Arial Narrow" panose="020B0606020202030204" pitchFamily="34" charset="0"/>
              </a:rPr>
              <a:t>ulcro centrale: </a:t>
            </a:r>
            <a:r>
              <a:rPr lang="it-IT" sz="1800" dirty="0">
                <a:latin typeface="Arial Narrow" panose="020B0606020202030204" pitchFamily="34" charset="0"/>
              </a:rPr>
              <a:t>il costrutto di benessere anziché quello di </a:t>
            </a:r>
            <a:r>
              <a:rPr lang="it-IT" sz="1800" dirty="0" smtClean="0">
                <a:latin typeface="Arial Narrow" panose="020B0606020202030204" pitchFamily="34" charset="0"/>
              </a:rPr>
              <a:t>salute (</a:t>
            </a:r>
            <a:r>
              <a:rPr lang="it-IT" sz="1800" dirty="0" err="1" smtClean="0">
                <a:latin typeface="Arial Narrow" panose="020B0606020202030204" pitchFamily="34" charset="0"/>
              </a:rPr>
              <a:t>Allardt</a:t>
            </a:r>
            <a:r>
              <a:rPr lang="it-IT" sz="1800" dirty="0" smtClean="0">
                <a:latin typeface="Arial Narrow" panose="020B0606020202030204" pitchFamily="34" charset="0"/>
              </a:rPr>
              <a:t>, 1989</a:t>
            </a:r>
            <a:r>
              <a:rPr lang="it-IT" sz="1800" dirty="0">
                <a:latin typeface="Arial Narrow" panose="020B0606020202030204" pitchFamily="34" charset="0"/>
              </a:rPr>
              <a:t>), riconducendo il benessere scolastico all’appagamento di quattro principali categorie di bisogni: </a:t>
            </a:r>
            <a:endParaRPr lang="it-IT" sz="1800" dirty="0" smtClean="0">
              <a:latin typeface="Arial Narrow" panose="020B0606020202030204" pitchFamily="34" charset="0"/>
            </a:endParaRP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  <a:defRPr/>
            </a:pPr>
            <a:endParaRPr lang="it-IT" sz="1800" dirty="0" smtClean="0">
              <a:latin typeface="Arial Narrow" panose="020B0606020202030204" pitchFamily="34" charset="0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it-IT" sz="1800" b="1" i="1" dirty="0" err="1" smtClean="0">
                <a:latin typeface="Arial Narrow" panose="020B0606020202030204" pitchFamily="34" charset="0"/>
              </a:rPr>
              <a:t>having</a:t>
            </a:r>
            <a:r>
              <a:rPr lang="it-IT" sz="1800" b="1" i="1" dirty="0" smtClean="0">
                <a:latin typeface="Arial Narrow" panose="020B0606020202030204" pitchFamily="34" charset="0"/>
              </a:rPr>
              <a:t> </a:t>
            </a:r>
            <a:r>
              <a:rPr lang="it-IT" sz="1800" b="1" dirty="0">
                <a:latin typeface="Arial Narrow" panose="020B0606020202030204" pitchFamily="34" charset="0"/>
              </a:rPr>
              <a:t>(condizioni materiali e bisogni impersonali), </a:t>
            </a:r>
            <a:endParaRPr lang="it-IT" sz="1800" b="1" dirty="0" smtClean="0">
              <a:latin typeface="Arial Narrow" panose="020B0606020202030204" pitchFamily="34" charset="0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it-IT" sz="1800" b="1" i="1" dirty="0" err="1" smtClean="0">
                <a:latin typeface="Arial Narrow" panose="020B0606020202030204" pitchFamily="34" charset="0"/>
              </a:rPr>
              <a:t>loving</a:t>
            </a:r>
            <a:r>
              <a:rPr lang="it-IT" sz="1800" b="1" i="1" dirty="0" smtClean="0">
                <a:latin typeface="Arial Narrow" panose="020B0606020202030204" pitchFamily="34" charset="0"/>
              </a:rPr>
              <a:t> </a:t>
            </a:r>
            <a:r>
              <a:rPr lang="it-IT" sz="1800" b="1" dirty="0">
                <a:latin typeface="Arial Narrow" panose="020B0606020202030204" pitchFamily="34" charset="0"/>
              </a:rPr>
              <a:t>(bisogni connessi alla relazione con altre persone, le quali formano l’identità sociale; in merito alla scuola: quelle studenti-insegnanti, tra pari e scuola-famiglia), </a:t>
            </a:r>
            <a:endParaRPr lang="it-IT" sz="1800" b="1" dirty="0" smtClean="0">
              <a:latin typeface="Arial Narrow" panose="020B0606020202030204" pitchFamily="34" charset="0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it-IT" sz="1800" b="1" i="1" dirty="0" err="1" smtClean="0">
                <a:latin typeface="Arial Narrow" panose="020B0606020202030204" pitchFamily="34" charset="0"/>
              </a:rPr>
              <a:t>being</a:t>
            </a:r>
            <a:r>
              <a:rPr lang="it-IT" sz="1800" b="1" i="1" dirty="0" smtClean="0">
                <a:latin typeface="Arial Narrow" panose="020B0606020202030204" pitchFamily="34" charset="0"/>
              </a:rPr>
              <a:t> </a:t>
            </a:r>
            <a:r>
              <a:rPr lang="it-IT" sz="1800" b="1" dirty="0">
                <a:latin typeface="Arial Narrow" panose="020B0606020202030204" pitchFamily="34" charset="0"/>
              </a:rPr>
              <a:t>(bisogni da soddisfare per consentire la crescita personale e l’autorealizzazione, quali la partecipazione e l’espressione della propria creatività</a:t>
            </a:r>
            <a:r>
              <a:rPr lang="it-IT" sz="1800" b="1" dirty="0" smtClean="0">
                <a:latin typeface="Arial Narrow" panose="020B0606020202030204" pitchFamily="34" charset="0"/>
              </a:rPr>
              <a:t>),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it-IT" sz="1800" b="1" i="1" dirty="0" err="1" smtClean="0">
                <a:latin typeface="Arial Narrow" panose="020B0606020202030204" pitchFamily="34" charset="0"/>
              </a:rPr>
              <a:t>health</a:t>
            </a:r>
            <a:r>
              <a:rPr lang="it-IT" sz="1800" b="1" i="1" dirty="0" smtClean="0">
                <a:latin typeface="Arial Narrow" panose="020B0606020202030204" pitchFamily="34" charset="0"/>
              </a:rPr>
              <a:t> (</a:t>
            </a:r>
            <a:r>
              <a:rPr lang="it-IT" sz="1800" b="1" dirty="0" smtClean="0">
                <a:latin typeface="Arial Narrow" panose="020B0606020202030204" pitchFamily="34" charset="0"/>
              </a:rPr>
              <a:t>assenza </a:t>
            </a:r>
            <a:r>
              <a:rPr lang="it-IT" sz="1800" b="1" dirty="0">
                <a:latin typeface="Arial Narrow" panose="020B0606020202030204" pitchFamily="34" charset="0"/>
              </a:rPr>
              <a:t>di sintomi psicosomatici o di altre forme di malessere o di </a:t>
            </a:r>
            <a:r>
              <a:rPr lang="it-IT" sz="1800" b="1" dirty="0" smtClean="0">
                <a:latin typeface="Arial Narrow" panose="020B0606020202030204" pitchFamily="34" charset="0"/>
              </a:rPr>
              <a:t>malattia)</a:t>
            </a:r>
          </a:p>
        </p:txBody>
      </p:sp>
      <p:sp>
        <p:nvSpPr>
          <p:cNvPr id="7" name="Rettangolo 6"/>
          <p:cNvSpPr/>
          <p:nvPr/>
        </p:nvSpPr>
        <p:spPr>
          <a:xfrm>
            <a:off x="3131840" y="16352"/>
            <a:ext cx="60121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it-IT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School </a:t>
            </a:r>
            <a:r>
              <a:rPr lang="it-IT" b="1" i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Well</a:t>
            </a:r>
            <a:r>
              <a:rPr lang="it-IT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it-IT" b="1" i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Being</a:t>
            </a:r>
            <a:r>
              <a:rPr lang="it-IT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 Model</a:t>
            </a:r>
            <a:r>
              <a:rPr lang="it-IT" b="1" dirty="0">
                <a:solidFill>
                  <a:schemeClr val="bg1"/>
                </a:solidFill>
                <a:latin typeface="Arial Narrow" panose="020B0606020202030204" pitchFamily="34" charset="0"/>
              </a:rPr>
              <a:t> (</a:t>
            </a:r>
            <a:r>
              <a:rPr lang="it-IT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Konu,Rimpela</a:t>
            </a:r>
            <a:r>
              <a:rPr lang="it-IT" b="1" dirty="0">
                <a:solidFill>
                  <a:schemeClr val="bg1"/>
                </a:solidFill>
                <a:latin typeface="Arial Narrow" panose="020B0606020202030204" pitchFamily="34" charset="0"/>
              </a:rPr>
              <a:t>, 2002):dimensioni organizzative, strutturali e relazionali del contesto scolastico, della famiglia e della comunità di </a:t>
            </a:r>
            <a:r>
              <a:rPr lang="it-IT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appartenenza</a:t>
            </a:r>
            <a:endParaRPr lang="it-IT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89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0768"/>
            <a:ext cx="9164638" cy="5517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2"/>
          <p:cNvSpPr/>
          <p:nvPr/>
        </p:nvSpPr>
        <p:spPr>
          <a:xfrm>
            <a:off x="3131840" y="16352"/>
            <a:ext cx="60121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it-IT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School </a:t>
            </a:r>
            <a:r>
              <a:rPr lang="it-IT" b="1" i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Well</a:t>
            </a:r>
            <a:r>
              <a:rPr lang="it-IT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it-IT" b="1" i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Being</a:t>
            </a:r>
            <a:r>
              <a:rPr lang="it-IT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 Model</a:t>
            </a:r>
            <a:r>
              <a:rPr lang="it-IT" b="1" dirty="0">
                <a:solidFill>
                  <a:schemeClr val="bg1"/>
                </a:solidFill>
                <a:latin typeface="Arial Narrow" panose="020B0606020202030204" pitchFamily="34" charset="0"/>
              </a:rPr>
              <a:t> (</a:t>
            </a:r>
            <a:r>
              <a:rPr lang="it-IT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Konu,Rimpela</a:t>
            </a:r>
            <a:r>
              <a:rPr lang="it-IT" b="1" dirty="0">
                <a:solidFill>
                  <a:schemeClr val="bg1"/>
                </a:solidFill>
                <a:latin typeface="Arial Narrow" panose="020B0606020202030204" pitchFamily="34" charset="0"/>
              </a:rPr>
              <a:t>, 2002):dimensioni organizzative, strutturali e relazionali del contesto scolastico, della famiglia e della comunità di </a:t>
            </a:r>
            <a:r>
              <a:rPr lang="it-IT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appartenenza</a:t>
            </a:r>
            <a:endParaRPr lang="it-IT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32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059832" y="260648"/>
            <a:ext cx="62327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Fattori implicati nel benessere scolastico</a:t>
            </a:r>
            <a:endParaRPr lang="it-IT" sz="32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60208645"/>
              </p:ext>
            </p:extLst>
          </p:nvPr>
        </p:nvGraphicFramePr>
        <p:xfrm>
          <a:off x="683568" y="1397000"/>
          <a:ext cx="7560840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963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e 1"/>
          <p:cNvSpPr/>
          <p:nvPr/>
        </p:nvSpPr>
        <p:spPr>
          <a:xfrm>
            <a:off x="2871041" y="2976948"/>
            <a:ext cx="3240087" cy="1296987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dirty="0">
                <a:latin typeface="Arial Narrow" panose="020B0606020202030204" pitchFamily="34" charset="0"/>
              </a:rPr>
              <a:t>Qualità dell’esperienza scolastica</a:t>
            </a:r>
          </a:p>
        </p:txBody>
      </p:sp>
      <p:sp>
        <p:nvSpPr>
          <p:cNvPr id="3" name="Rettangolo arrotondato 2"/>
          <p:cNvSpPr/>
          <p:nvPr/>
        </p:nvSpPr>
        <p:spPr>
          <a:xfrm>
            <a:off x="272974" y="2492896"/>
            <a:ext cx="1441450" cy="190130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>
                <a:latin typeface="Arial Narrow" panose="020B0606020202030204" pitchFamily="34" charset="0"/>
              </a:rPr>
              <a:t>Fattori </a:t>
            </a:r>
            <a:r>
              <a:rPr lang="it-IT" dirty="0" smtClean="0">
                <a:latin typeface="Arial Narrow" panose="020B0606020202030204" pitchFamily="34" charset="0"/>
              </a:rPr>
              <a:t>individuali</a:t>
            </a:r>
          </a:p>
          <a:p>
            <a:pPr lvl="0"/>
            <a:r>
              <a:rPr lang="it-IT" i="1" dirty="0">
                <a:latin typeface="Arial Narrow" panose="020B0606020202030204" pitchFamily="34" charset="0"/>
              </a:rPr>
              <a:t>Autostima</a:t>
            </a:r>
          </a:p>
          <a:p>
            <a:pPr lvl="0"/>
            <a:r>
              <a:rPr lang="it-IT" i="1" dirty="0">
                <a:latin typeface="Arial Narrow" panose="020B0606020202030204" pitchFamily="34" charset="0"/>
              </a:rPr>
              <a:t>Autoefficacia scolastica</a:t>
            </a:r>
          </a:p>
          <a:p>
            <a:pPr lvl="0"/>
            <a:r>
              <a:rPr lang="it-IT" i="1" dirty="0">
                <a:latin typeface="Arial Narrow" panose="020B0606020202030204" pitchFamily="34" charset="0"/>
              </a:rPr>
              <a:t>Motivazione</a:t>
            </a:r>
            <a:r>
              <a:rPr lang="it-IT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4" name="Rettangolo arrotondato 3"/>
          <p:cNvSpPr/>
          <p:nvPr/>
        </p:nvSpPr>
        <p:spPr>
          <a:xfrm>
            <a:off x="7020271" y="2708274"/>
            <a:ext cx="1872903" cy="144080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>
                <a:latin typeface="Arial Narrow" panose="020B0606020202030204" pitchFamily="34" charset="0"/>
              </a:rPr>
              <a:t>Caratteristiche sociali e culturali ambiente di vita e di apprendimento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268538" y="1268760"/>
            <a:ext cx="5471813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dirty="0">
                <a:latin typeface="Arial Narrow" panose="020B0606020202030204" pitchFamily="34" charset="0"/>
              </a:rPr>
              <a:t>Qualità  </a:t>
            </a:r>
          </a:p>
          <a:p>
            <a:pPr algn="ctr">
              <a:defRPr/>
            </a:pPr>
            <a:r>
              <a:rPr lang="it-IT" dirty="0">
                <a:latin typeface="Arial Narrow" panose="020B0606020202030204" pitchFamily="34" charset="0"/>
              </a:rPr>
              <a:t>delle dinamiche </a:t>
            </a:r>
            <a:r>
              <a:rPr lang="it-IT" dirty="0" smtClean="0">
                <a:latin typeface="Arial Narrow" panose="020B0606020202030204" pitchFamily="34" charset="0"/>
              </a:rPr>
              <a:t>relazionali</a:t>
            </a:r>
          </a:p>
          <a:p>
            <a:pPr lvl="0"/>
            <a:r>
              <a:rPr lang="it-IT" dirty="0" smtClean="0">
                <a:latin typeface="Arial Narrow" panose="020B0606020202030204" pitchFamily="34" charset="0"/>
              </a:rPr>
              <a:t>Insegnanti; Compagni; Clima </a:t>
            </a:r>
            <a:r>
              <a:rPr lang="it-IT" dirty="0">
                <a:latin typeface="Arial Narrow" panose="020B0606020202030204" pitchFamily="34" charset="0"/>
              </a:rPr>
              <a:t>di </a:t>
            </a:r>
            <a:r>
              <a:rPr lang="it-IT" dirty="0" smtClean="0">
                <a:latin typeface="Arial Narrow" panose="020B0606020202030204" pitchFamily="34" charset="0"/>
              </a:rPr>
              <a:t>classe; Senso </a:t>
            </a:r>
            <a:r>
              <a:rPr lang="it-IT" dirty="0">
                <a:latin typeface="Arial Narrow" panose="020B0606020202030204" pitchFamily="34" charset="0"/>
              </a:rPr>
              <a:t>di </a:t>
            </a:r>
            <a:r>
              <a:rPr lang="it-IT" dirty="0" smtClean="0">
                <a:latin typeface="Arial Narrow" panose="020B0606020202030204" pitchFamily="34" charset="0"/>
              </a:rPr>
              <a:t>comunità</a:t>
            </a:r>
            <a:endParaRPr lang="it-IT" dirty="0">
              <a:latin typeface="Arial Narrow" panose="020B060602020203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993699" y="5193506"/>
            <a:ext cx="4572000" cy="6461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it-IT" dirty="0">
                <a:latin typeface="Arial Narrow" panose="020B0606020202030204" pitchFamily="34" charset="0"/>
              </a:rPr>
              <a:t>Piani politici e sociali determinanti le pratiche e i programmi scolastici</a:t>
            </a:r>
          </a:p>
        </p:txBody>
      </p:sp>
      <p:cxnSp>
        <p:nvCxnSpPr>
          <p:cNvPr id="7" name="Connettore 2 6"/>
          <p:cNvCxnSpPr>
            <a:endCxn id="2" idx="2"/>
          </p:cNvCxnSpPr>
          <p:nvPr/>
        </p:nvCxnSpPr>
        <p:spPr>
          <a:xfrm>
            <a:off x="1714424" y="3625441"/>
            <a:ext cx="1156617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>
            <a:endCxn id="2" idx="0"/>
          </p:cNvCxnSpPr>
          <p:nvPr/>
        </p:nvCxnSpPr>
        <p:spPr>
          <a:xfrm flipH="1">
            <a:off x="4491085" y="2192090"/>
            <a:ext cx="17462" cy="7848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>
            <a:endCxn id="2" idx="6"/>
          </p:cNvCxnSpPr>
          <p:nvPr/>
        </p:nvCxnSpPr>
        <p:spPr>
          <a:xfrm flipH="1">
            <a:off x="6111128" y="3625442"/>
            <a:ext cx="90914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>
            <a:endCxn id="2" idx="4"/>
          </p:cNvCxnSpPr>
          <p:nvPr/>
        </p:nvCxnSpPr>
        <p:spPr>
          <a:xfrm flipH="1" flipV="1">
            <a:off x="4491085" y="4273935"/>
            <a:ext cx="17462" cy="9195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3059832" y="404664"/>
            <a:ext cx="583264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it-IT" altLang="it-IT" sz="3600" dirty="0" smtClean="0">
                <a:solidFill>
                  <a:schemeClr val="bg1"/>
                </a:solidFill>
                <a:latin typeface="Arial Narrow" pitchFamily="34" charset="0"/>
              </a:rPr>
              <a:t>Benessere psicologico e scuola in tempi di Coronavirus</a:t>
            </a:r>
            <a:endParaRPr lang="it-IT" altLang="it-IT" sz="36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22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</TotalTime>
  <Words>485</Words>
  <Application>Microsoft Office PowerPoint</Application>
  <PresentationFormat>Presentazione su schermo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1_Tema di Office</vt:lpstr>
      <vt:lpstr>2_Tema di Office</vt:lpstr>
      <vt:lpstr>4_Tema di Office</vt:lpstr>
      <vt:lpstr>3_Tema di Office</vt:lpstr>
      <vt:lpstr>5_Tema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Y2K Communication S.r.l.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Paolo Cattaneo</dc:creator>
  <cp:lastModifiedBy>Confalonieri Emanuela Maria</cp:lastModifiedBy>
  <cp:revision>191</cp:revision>
  <cp:lastPrinted>2019-02-12T10:57:03Z</cp:lastPrinted>
  <dcterms:created xsi:type="dcterms:W3CDTF">2010-12-23T08:33:36Z</dcterms:created>
  <dcterms:modified xsi:type="dcterms:W3CDTF">2020-09-03T08:32:07Z</dcterms:modified>
</cp:coreProperties>
</file>